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95" r:id="rId2"/>
    <p:sldId id="296" r:id="rId3"/>
    <p:sldId id="29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4D33"/>
    <a:srgbClr val="93C9ED"/>
    <a:srgbClr val="6AA2CB"/>
    <a:srgbClr val="4984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53846" autoAdjust="0"/>
  </p:normalViewPr>
  <p:slideViewPr>
    <p:cSldViewPr snapToGrid="0" snapToObjects="1">
      <p:cViewPr varScale="1">
        <p:scale>
          <a:sx n="56" d="100"/>
          <a:sy n="56" d="100"/>
        </p:scale>
        <p:origin x="2550" y="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1" d="100"/>
          <a:sy n="81" d="100"/>
        </p:scale>
        <p:origin x="317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Notes Placeholder 4"/>
          <p:cNvSpPr>
            <a:spLocks noGrp="1"/>
          </p:cNvSpPr>
          <p:nvPr>
            <p:ph type="body" sz="quarter" idx="3"/>
          </p:nvPr>
        </p:nvSpPr>
        <p:spPr>
          <a:xfrm>
            <a:off x="685800" y="4502686"/>
            <a:ext cx="5486400" cy="3358779"/>
          </a:xfrm>
          <a:prstGeom prst="rect">
            <a:avLst/>
          </a:prstGeom>
        </p:spPr>
        <p:txBody>
          <a:bodyPr vert="horz" lIns="91440" tIns="45720" rIns="91440" bIns="45720" rtlCol="0"/>
          <a:lstStyle/>
          <a:p>
            <a:pPr lvl="0"/>
            <a:r>
              <a:rPr lang="en-US" dirty="0"/>
              <a:t>Click to edit Master text styles</a:t>
            </a:r>
          </a:p>
        </p:txBody>
      </p:sp>
      <p:sp>
        <p:nvSpPr>
          <p:cNvPr id="8" name="TextBox 7"/>
          <p:cNvSpPr txBox="1"/>
          <p:nvPr/>
        </p:nvSpPr>
        <p:spPr>
          <a:xfrm>
            <a:off x="1068779" y="49329"/>
            <a:ext cx="4726379" cy="646331"/>
          </a:xfrm>
          <a:prstGeom prst="rect">
            <a:avLst/>
          </a:prstGeom>
          <a:noFill/>
        </p:spPr>
        <p:txBody>
          <a:bodyPr wrap="square" rtlCol="0">
            <a:spAutoFit/>
          </a:bodyPr>
          <a:lstStyle/>
          <a:p>
            <a:pPr algn="ctr"/>
            <a:r>
              <a:rPr lang="en-AU" b="0" i="0" dirty="0">
                <a:solidFill>
                  <a:schemeClr val="accent3"/>
                </a:solidFill>
                <a:latin typeface="Avenir LT Std 35 Light" panose="020B0402020203020204" pitchFamily="34" charset="0"/>
              </a:rPr>
              <a:t>The PuMP Diagnostic Discussion</a:t>
            </a:r>
            <a:br>
              <a:rPr lang="en-AU" b="0" i="0" dirty="0">
                <a:solidFill>
                  <a:schemeClr val="accent3"/>
                </a:solidFill>
                <a:latin typeface="Avenir LT Std 35 Light" panose="020B0402020203020204" pitchFamily="34" charset="0"/>
              </a:rPr>
            </a:br>
            <a:r>
              <a:rPr lang="en-AU" b="0" i="0" dirty="0">
                <a:solidFill>
                  <a:schemeClr val="accent3"/>
                </a:solidFill>
                <a:latin typeface="Avenir LT Std 35 Light" panose="020B0402020203020204" pitchFamily="34" charset="0"/>
              </a:rPr>
              <a:t>FACILITATION GUIDE</a:t>
            </a:r>
          </a:p>
        </p:txBody>
      </p:sp>
      <p:pic>
        <p:nvPicPr>
          <p:cNvPr id="9" name="Picture 8"/>
          <p:cNvPicPr>
            <a:picLocks noChangeAspect="1"/>
          </p:cNvPicPr>
          <p:nvPr/>
        </p:nvPicPr>
        <p:blipFill rotWithShape="1">
          <a:blip r:embed="rId2"/>
          <a:srcRect t="48767"/>
          <a:stretch/>
        </p:blipFill>
        <p:spPr>
          <a:xfrm>
            <a:off x="185737" y="8668985"/>
            <a:ext cx="6486525" cy="434315"/>
          </a:xfrm>
          <a:prstGeom prst="rect">
            <a:avLst/>
          </a:prstGeom>
        </p:spPr>
      </p:pic>
      <p:sp>
        <p:nvSpPr>
          <p:cNvPr id="10" name="Slide Image Placeholder 9"/>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Tree>
    <p:extLst>
      <p:ext uri="{BB962C8B-B14F-4D97-AF65-F5344CB8AC3E}">
        <p14:creationId xmlns:p14="http://schemas.microsoft.com/office/powerpoint/2010/main" val="1417076376"/>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600"/>
      </a:spcBef>
      <a:defRPr sz="1200" b="0" i="0" kern="1200">
        <a:solidFill>
          <a:schemeClr val="tx1"/>
        </a:solidFill>
        <a:latin typeface="Avenir LT Std 35 Light" panose="020B0402020203020204" pitchFamily="34" charset="0"/>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Most of our struggles with performance measurement are caused by bad KPI habits.</a:t>
            </a:r>
          </a:p>
          <a:p>
            <a:r>
              <a:rPr lang="en-US" dirty="0"/>
              <a:t>The bad KPI habits are the common ways that people choose, create and use performance measures, but consequently, those measures are not meaningful and not used.</a:t>
            </a:r>
          </a:p>
          <a:p>
            <a:r>
              <a:rPr lang="en-US" dirty="0"/>
              <a:t>PuMP is a methodology that describes an alternative to the bad KPI habits. It is a series of 8 steps that each provide a practical technique to replace the bad KPI habits.</a:t>
            </a:r>
          </a:p>
          <a:p>
            <a:r>
              <a:rPr lang="en-US" dirty="0"/>
              <a:t>What we’re going to do now is explore the differences between poor performance measurement practice and good practice.</a:t>
            </a:r>
          </a:p>
          <a:p>
            <a:endParaRPr lang="en-US" dirty="0"/>
          </a:p>
          <a:p>
            <a:r>
              <a:rPr lang="en-US" dirty="0"/>
              <a:t>SEGUE:</a:t>
            </a:r>
          </a:p>
          <a:p>
            <a:r>
              <a:rPr lang="en-US" dirty="0"/>
              <a:t>We’ll do this with a discussion tool called the PuMP Diagnostic.</a:t>
            </a:r>
            <a:endParaRPr lang="en-AU"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226446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Notes Placeholder 2"/>
          <p:cNvSpPr>
            <a:spLocks noGrp="1"/>
          </p:cNvSpPr>
          <p:nvPr>
            <p:ph type="body" idx="1"/>
          </p:nvPr>
        </p:nvSpPr>
        <p:spPr/>
        <p:txBody>
          <a:bodyPr/>
          <a:lstStyle/>
          <a:p>
            <a:pPr lvl="0"/>
            <a:r>
              <a:rPr lang="en-AU"/>
              <a:t>The PuMP Diagnostic has 26 criteria.</a:t>
            </a:r>
          </a:p>
          <a:p>
            <a:pPr lvl="0"/>
            <a:r>
              <a:rPr lang="en-AU"/>
              <a:t>Each criterion describes one element or part of a complete performance measurement process or approach.</a:t>
            </a:r>
          </a:p>
          <a:p>
            <a:pPr lvl="0"/>
            <a:r>
              <a:rPr lang="en-AU"/>
              <a:t>The first one here describes the existence of a strategy or set of goals. That’s because performance measurement really needs to start with a clear goal to measure.</a:t>
            </a:r>
          </a:p>
          <a:p>
            <a:pPr lvl="0"/>
            <a:r>
              <a:rPr lang="en-AU"/>
              <a:t>The left hand side describes poor practice, such as “We don’t have a strategy at all.”</a:t>
            </a:r>
          </a:p>
          <a:p>
            <a:pPr lvl="0"/>
            <a:r>
              <a:rPr lang="en-AU"/>
              <a:t>The right hand side describes good practice, such as “We have a documented strategy that includes goals or objectives in support of our vision/direction.”</a:t>
            </a:r>
          </a:p>
          <a:p>
            <a:pPr lvl="0"/>
            <a:r>
              <a:rPr lang="en-AU"/>
              <a:t>PuMP is the collection of good practices, on the right hand side.</a:t>
            </a:r>
          </a:p>
          <a:p>
            <a:pPr lvl="0"/>
            <a:endParaRPr lang="en-AU"/>
          </a:p>
          <a:p>
            <a:pPr lvl="0"/>
            <a:r>
              <a:rPr lang="en-AU"/>
              <a:t>There is an ‘agreement’ scale for each of the 26 criteria of performance measurement.</a:t>
            </a:r>
          </a:p>
          <a:p>
            <a:pPr lvl="0"/>
            <a:r>
              <a:rPr lang="en-AU"/>
              <a:t>The left hand side is poor practice, and starts at 1.</a:t>
            </a:r>
          </a:p>
          <a:p>
            <a:pPr lvl="0"/>
            <a:r>
              <a:rPr lang="en-AU"/>
              <a:t>The right hand side is good practice, and ends at 10.</a:t>
            </a:r>
          </a:p>
          <a:p>
            <a:pPr lvl="0"/>
            <a:r>
              <a:rPr lang="en-AU"/>
              <a:t>And we can choose our ratings either by averaging individual ratings or by consensus. I’m going to recommend we average individual ratings, and only spend more time discussing them if we find a lot of variation in our individual ratings along the scale.</a:t>
            </a:r>
          </a:p>
          <a:p>
            <a:pPr lvl="0"/>
            <a:endParaRPr lang="en-AU"/>
          </a:p>
          <a:p>
            <a:pPr lvl="0"/>
            <a:r>
              <a:rPr lang="en-AU"/>
              <a:t>[Handout a copy of the Diagnostic to each participant, so they can follow along.]</a:t>
            </a:r>
          </a:p>
          <a:p>
            <a:pPr lvl="0"/>
            <a:endParaRPr lang="en-AU"/>
          </a:p>
          <a:p>
            <a:pPr lvl="0"/>
            <a:r>
              <a:rPr lang="en-AU"/>
              <a:t>By reading each criterion together, in discussion, we’ll get a good understanding of what good performance measurement practice is.</a:t>
            </a:r>
          </a:p>
          <a:p>
            <a:pPr lvl="0"/>
            <a:r>
              <a:rPr lang="en-AU"/>
              <a:t>And by rating each criterion together, in discussion, we’ll get a good understanding of how much potential we have to improve our performance measurement approach.</a:t>
            </a:r>
          </a:p>
          <a:p>
            <a:pPr lvl="0"/>
            <a:r>
              <a:rPr lang="en-AU"/>
              <a:t>We could also use this to set our baseline of current performance measurement maturity, to compare with another diagnostic we could do after we’ve implemented PuMP.</a:t>
            </a:r>
          </a:p>
          <a:p>
            <a:pPr lvl="0"/>
            <a:endParaRPr lang="en-AU"/>
          </a:p>
          <a:p>
            <a:pPr lvl="0"/>
            <a:r>
              <a:rPr lang="en-AU"/>
              <a:t>SEGUE:</a:t>
            </a:r>
          </a:p>
          <a:p>
            <a:pPr lvl="0"/>
            <a:r>
              <a:rPr lang="en-AU"/>
              <a:t>While we have the PuMP Diagnostic Discussion, we will capture each rating in a spread sheet…</a:t>
            </a:r>
            <a:endParaRPr lang="en-AU"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585277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AU" dirty="0"/>
              <a:t>For each of the PuMP Diagnostic criteria, we’ll capture our ratings in a spreadsheet, that will automatically calculate our averages.</a:t>
            </a:r>
          </a:p>
          <a:p>
            <a:r>
              <a:rPr lang="en-AU" dirty="0"/>
              <a:t>But the important thing is our discussion – not the ratings!</a:t>
            </a:r>
          </a:p>
          <a:p>
            <a:endParaRPr lang="en-AU" dirty="0"/>
          </a:p>
          <a:p>
            <a:r>
              <a:rPr lang="en-AU" dirty="0"/>
              <a:t>Let’s get started…</a:t>
            </a:r>
          </a:p>
          <a:p>
            <a:endParaRPr lang="en-AU" dirty="0"/>
          </a:p>
          <a:p>
            <a:r>
              <a:rPr lang="en-AU" dirty="0"/>
              <a:t>[Open the PuMP Diagnostic Discussion Tool spreadsheet]</a:t>
            </a:r>
          </a:p>
          <a:p>
            <a:endParaRPr lang="en-AU" dirty="0"/>
          </a:p>
          <a:p>
            <a:r>
              <a:rPr lang="en-AU" dirty="0"/>
              <a:t>INSTRUCTIONS:</a:t>
            </a:r>
          </a:p>
          <a:p>
            <a:endParaRPr lang="en-AU" dirty="0"/>
          </a:p>
          <a:p>
            <a:r>
              <a:rPr lang="en-AU" dirty="0"/>
              <a:t>Decide the unit of the organisation to apply the Diagnostic to.</a:t>
            </a:r>
          </a:p>
          <a:p>
            <a:pPr marL="171450" indent="-171450">
              <a:buFont typeface="Arial" panose="020B0604020202020204" pitchFamily="34" charset="0"/>
              <a:buChar char="•"/>
            </a:pPr>
            <a:r>
              <a:rPr lang="en-AU" dirty="0"/>
              <a:t>Whole organisation?</a:t>
            </a:r>
          </a:p>
          <a:p>
            <a:pPr marL="171450" indent="-171450">
              <a:buFont typeface="Arial" panose="020B0604020202020204" pitchFamily="34" charset="0"/>
              <a:buChar char="•"/>
            </a:pPr>
            <a:r>
              <a:rPr lang="en-AU" dirty="0"/>
              <a:t>Executive team?</a:t>
            </a:r>
            <a:br>
              <a:rPr lang="en-AU" dirty="0"/>
            </a:br>
            <a:r>
              <a:rPr lang="en-AU" dirty="0"/>
              <a:t>A specific department or business unit?</a:t>
            </a:r>
          </a:p>
          <a:p>
            <a:endParaRPr lang="en-AU" dirty="0"/>
          </a:p>
          <a:p>
            <a:r>
              <a:rPr lang="en-AU" dirty="0"/>
              <a:t>For each of the 26 criteria (aim for 2 minutes each, so the discussion is limited to 1 hour):</a:t>
            </a:r>
          </a:p>
          <a:p>
            <a:pPr marL="228600" indent="-228600">
              <a:buFont typeface="+mj-lt"/>
              <a:buAutoNum type="arabicPeriod"/>
            </a:pPr>
            <a:r>
              <a:rPr lang="en-AU" dirty="0"/>
              <a:t>Read out the poor practice and then the good practice. </a:t>
            </a:r>
          </a:p>
          <a:p>
            <a:pPr marL="228600" indent="-228600">
              <a:buFont typeface="+mj-lt"/>
              <a:buAutoNum type="arabicPeriod"/>
            </a:pPr>
            <a:r>
              <a:rPr lang="en-AU" dirty="0"/>
              <a:t>Check if everyone understands it. Have a very brief discussion of it’s meaning, if necessary.</a:t>
            </a:r>
          </a:p>
          <a:p>
            <a:pPr marL="228600" indent="-228600">
              <a:buFont typeface="+mj-lt"/>
              <a:buAutoNum type="arabicPeriod"/>
            </a:pPr>
            <a:r>
              <a:rPr lang="en-AU" dirty="0"/>
              <a:t>Invite everyone to choose a rating for where the unit currently sits, and they can circle this on their copy of the Diagnostic.</a:t>
            </a:r>
          </a:p>
          <a:p>
            <a:pPr marL="228600" indent="-228600">
              <a:buFont typeface="+mj-lt"/>
              <a:buAutoNum type="arabicPeriod"/>
            </a:pPr>
            <a:r>
              <a:rPr lang="en-AU" dirty="0"/>
              <a:t>Have everyone share their rating, and keep a tally in the spreadsheet, on the appropriate worksheet.</a:t>
            </a:r>
          </a:p>
          <a:p>
            <a:pPr marL="228600" indent="-228600">
              <a:buFont typeface="+mj-lt"/>
              <a:buAutoNum type="arabicPeriod"/>
            </a:pPr>
            <a:r>
              <a:rPr lang="en-AU" dirty="0"/>
              <a:t>If there are any extreme ratings that differ from the majority, briefly discuss the reasoning of the person who have the rating. Sometimes this can be a clue of misunderstanding or lack of knowledge. Revise the rating if desired.</a:t>
            </a:r>
          </a:p>
          <a:p>
            <a:pPr marL="228600" indent="-228600">
              <a:buFont typeface="+mj-lt"/>
              <a:buAutoNum type="arabicPeriod"/>
            </a:pPr>
            <a:r>
              <a:rPr lang="en-AU" dirty="0"/>
              <a:t>Note the average rating calculated for that criterion.</a:t>
            </a:r>
          </a:p>
          <a:p>
            <a:endParaRPr lang="en-AU" dirty="0"/>
          </a:p>
          <a:p>
            <a:r>
              <a:rPr lang="en-AU" dirty="0"/>
              <a:t>When all the ratings are captured, go to the Summary worksheet.</a:t>
            </a:r>
          </a:p>
          <a:p>
            <a:r>
              <a:rPr lang="en-AU" dirty="0"/>
              <a:t>Explain how PuMP can be used to close the gaps between where they currently sit and the good practices.</a:t>
            </a:r>
          </a:p>
          <a:p>
            <a:r>
              <a:rPr lang="en-AU" dirty="0"/>
              <a:t>Ask for their reactions (thoughts or feelings or ideas or insights) to the results.</a:t>
            </a:r>
          </a:p>
          <a:p>
            <a:endParaRPr lang="en-AU" dirty="0"/>
          </a:p>
          <a:p>
            <a:r>
              <a:rPr lang="en-AU" dirty="0"/>
              <a:t>Discuss next steps. Will they:</a:t>
            </a:r>
          </a:p>
          <a:p>
            <a:pPr marL="171450" indent="-171450">
              <a:buFont typeface="Arial" panose="020B0604020202020204" pitchFamily="34" charset="0"/>
              <a:buChar char="•"/>
            </a:pPr>
            <a:r>
              <a:rPr lang="en-AU" dirty="0"/>
              <a:t>Schedule PuMP training for performance measurement ‘champions’ around the organisation?</a:t>
            </a:r>
          </a:p>
          <a:p>
            <a:pPr marL="171450" indent="-171450">
              <a:buFont typeface="Arial" panose="020B0604020202020204" pitchFamily="34" charset="0"/>
              <a:buChar char="•"/>
            </a:pPr>
            <a:r>
              <a:rPr lang="en-AU" dirty="0"/>
              <a:t>Schedule a PuMP Pilot, to test out PuMP on just one or two goals?</a:t>
            </a:r>
          </a:p>
          <a:p>
            <a:pPr marL="171450" indent="-171450">
              <a:buFont typeface="Arial" panose="020B0604020202020204" pitchFamily="34" charset="0"/>
              <a:buChar char="•"/>
            </a:pPr>
            <a:r>
              <a:rPr lang="en-AU" dirty="0"/>
              <a:t>Start applying PuMP now, to the strategic goals (before cascading to the rest of the organisation)?</a:t>
            </a:r>
          </a:p>
          <a:p>
            <a:pPr marL="171450" indent="-171450">
              <a:buFont typeface="Arial" panose="020B0604020202020204" pitchFamily="34" charset="0"/>
              <a:buChar char="•"/>
            </a:pPr>
            <a:r>
              <a:rPr lang="en-AU" dirty="0"/>
              <a:t>Something else?</a:t>
            </a:r>
          </a:p>
          <a:p>
            <a:endParaRPr lang="en-AU" dirty="0"/>
          </a:p>
          <a:p>
            <a:r>
              <a:rPr lang="en-AU" dirty="0"/>
              <a:t>Close the session.</a:t>
            </a:r>
          </a:p>
        </p:txBody>
      </p:sp>
      <p:sp>
        <p:nvSpPr>
          <p:cNvPr id="8" name="Slide Image Placeholder 7"/>
          <p:cNvSpPr>
            <a:spLocks noGrp="1" noRot="1" noChangeAspect="1"/>
          </p:cNvSpPr>
          <p:nvPr>
            <p:ph type="sldImg"/>
          </p:nvPr>
        </p:nvSpPr>
        <p:spPr/>
      </p:sp>
    </p:spTree>
    <p:extLst>
      <p:ext uri="{BB962C8B-B14F-4D97-AF65-F5344CB8AC3E}">
        <p14:creationId xmlns:p14="http://schemas.microsoft.com/office/powerpoint/2010/main" val="3094525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223179" y="215377"/>
            <a:ext cx="8684595" cy="583018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 Placeholder 4"/>
          <p:cNvSpPr>
            <a:spLocks noGrp="1"/>
          </p:cNvSpPr>
          <p:nvPr>
            <p:ph type="body" sz="quarter" idx="10" hasCustomPrompt="1"/>
          </p:nvPr>
        </p:nvSpPr>
        <p:spPr>
          <a:xfrm>
            <a:off x="1624958" y="1676960"/>
            <a:ext cx="5845175" cy="1595438"/>
          </a:xfrm>
          <a:prstGeom prst="rect">
            <a:avLst/>
          </a:prstGeom>
        </p:spPr>
        <p:txBody>
          <a:bodyPr/>
          <a:lstStyle>
            <a:lvl1pPr marL="0" indent="0" algn="ctr">
              <a:buNone/>
              <a:defRPr sz="4400">
                <a:solidFill>
                  <a:schemeClr val="bg1"/>
                </a:solidFill>
                <a:latin typeface="Avenir LT Std 65 Medium" panose="020B0603020203020204" pitchFamily="34" charset="0"/>
              </a:defRPr>
            </a:lvl1pPr>
          </a:lstStyle>
          <a:p>
            <a:pPr lvl="0"/>
            <a:r>
              <a:rPr lang="en-US" dirty="0"/>
              <a:t>Presentation Title</a:t>
            </a:r>
            <a:endParaRPr lang="en-AU" dirty="0"/>
          </a:p>
        </p:txBody>
      </p:sp>
      <p:sp>
        <p:nvSpPr>
          <p:cNvPr id="7" name="Text Placeholder 6"/>
          <p:cNvSpPr>
            <a:spLocks noGrp="1"/>
          </p:cNvSpPr>
          <p:nvPr>
            <p:ph type="body" sz="quarter" idx="11" hasCustomPrompt="1"/>
          </p:nvPr>
        </p:nvSpPr>
        <p:spPr>
          <a:xfrm>
            <a:off x="1649412" y="4060825"/>
            <a:ext cx="5845175" cy="1577975"/>
          </a:xfrm>
          <a:prstGeom prst="rect">
            <a:avLst/>
          </a:prstGeom>
        </p:spPr>
        <p:txBody>
          <a:bodyPr/>
          <a:lstStyle>
            <a:lvl1pPr marL="0" indent="0" algn="ctr">
              <a:buNone/>
              <a:defRPr lang="en-US" sz="2400" smtClean="0">
                <a:solidFill>
                  <a:schemeClr val="bg1"/>
                </a:solidFill>
                <a:latin typeface="Avenir LT Std 35 Light" panose="020B0402020203020204" pitchFamily="34" charset="0"/>
              </a:defRPr>
            </a:lvl1pPr>
            <a:lvl2pPr>
              <a:defRPr lang="en-US" smtClean="0"/>
            </a:lvl2pPr>
            <a:lvl3pPr>
              <a:defRPr lang="en-US" smtClean="0"/>
            </a:lvl3pPr>
            <a:lvl4pPr>
              <a:defRPr lang="en-US" smtClean="0"/>
            </a:lvl4pPr>
            <a:lvl5pPr>
              <a:defRPr lang="en-AU"/>
            </a:lvl5pPr>
          </a:lstStyle>
          <a:p>
            <a:pPr marL="342900" lvl="0" indent="-342900" algn="ctr"/>
            <a:r>
              <a:rPr lang="en-US" dirty="0"/>
              <a:t>Presentation Subtitle</a:t>
            </a:r>
            <a:endParaRPr lang="en-AU" dirty="0"/>
          </a:p>
        </p:txBody>
      </p:sp>
    </p:spTree>
    <p:extLst>
      <p:ext uri="{BB962C8B-B14F-4D97-AF65-F5344CB8AC3E}">
        <p14:creationId xmlns:p14="http://schemas.microsoft.com/office/powerpoint/2010/main" val="38368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53027"/>
          </a:xfrm>
          <a:prstGeom prst="rect">
            <a:avLst/>
          </a:prstGeom>
        </p:spPr>
        <p:txBody>
          <a:bodyPr/>
          <a:lstStyle>
            <a:lvl1pPr>
              <a:defRPr sz="2800" b="0" i="0">
                <a:solidFill>
                  <a:schemeClr val="accent5"/>
                </a:solidFill>
                <a:latin typeface="Avenir LT Std 45 Book"/>
                <a:cs typeface="Avenir LT Std 45 Book"/>
              </a:defRPr>
            </a:lvl1p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buSzPct val="60000"/>
              <a:defRPr sz="2200" b="0" i="0">
                <a:solidFill>
                  <a:schemeClr val="tx1">
                    <a:lumMod val="75000"/>
                    <a:lumOff val="25000"/>
                  </a:schemeClr>
                </a:solidFill>
                <a:latin typeface="Avenir LT Std 45 Book"/>
                <a:cs typeface="Avenir LT Std 45 Book"/>
              </a:defRPr>
            </a:lvl1pPr>
            <a:lvl2pPr marL="742950" indent="-285750">
              <a:buSzPct val="60000"/>
              <a:buFont typeface="Arial"/>
              <a:buChar char="•"/>
              <a:defRPr sz="1800" b="0" i="0">
                <a:solidFill>
                  <a:schemeClr val="tx1">
                    <a:lumMod val="75000"/>
                    <a:lumOff val="25000"/>
                  </a:schemeClr>
                </a:solidFill>
                <a:latin typeface="Avenir LT Std 45 Book"/>
                <a:cs typeface="Avenir LT Std 45 Book"/>
              </a:defRPr>
            </a:lvl2pPr>
            <a:lvl3pPr>
              <a:buSzPct val="60000"/>
              <a:defRPr sz="1600" b="0" i="0">
                <a:solidFill>
                  <a:schemeClr val="tx1">
                    <a:lumMod val="75000"/>
                    <a:lumOff val="25000"/>
                  </a:schemeClr>
                </a:solidFill>
                <a:latin typeface="Avenir LT Std 45 Book"/>
                <a:cs typeface="Avenir LT Std 45 Book"/>
              </a:defRPr>
            </a:lvl3pPr>
            <a:lvl4pPr>
              <a:defRPr b="0" i="0">
                <a:solidFill>
                  <a:schemeClr val="tx1">
                    <a:lumMod val="75000"/>
                    <a:lumOff val="25000"/>
                  </a:schemeClr>
                </a:solidFill>
                <a:latin typeface="Avenir LT Std 45 Book"/>
                <a:cs typeface="Avenir LT Std 45 Book"/>
              </a:defRPr>
            </a:lvl4pPr>
            <a:lvl5pPr>
              <a:defRPr b="0" i="0">
                <a:solidFill>
                  <a:schemeClr val="tx1">
                    <a:lumMod val="75000"/>
                    <a:lumOff val="25000"/>
                  </a:schemeClr>
                </a:solidFill>
                <a:latin typeface="Avenir LT Std 45 Book"/>
                <a:cs typeface="Avenir LT Std 45 Book"/>
              </a:defRPr>
            </a:lvl5pPr>
          </a:lstStyle>
          <a:p>
            <a:pPr lvl="0"/>
            <a:r>
              <a:rPr lang="en-US"/>
              <a:t>Edit Master text styles</a:t>
            </a:r>
          </a:p>
          <a:p>
            <a:pPr lvl="1"/>
            <a:r>
              <a:rPr lang="en-US"/>
              <a:t>Second level</a:t>
            </a:r>
          </a:p>
          <a:p>
            <a:pPr lvl="2"/>
            <a:r>
              <a:rPr lang="en-US"/>
              <a:t>Third level</a:t>
            </a:r>
          </a:p>
        </p:txBody>
      </p:sp>
      <p:cxnSp>
        <p:nvCxnSpPr>
          <p:cNvPr id="7" name="Straight Connector 6"/>
          <p:cNvCxnSpPr/>
          <p:nvPr userDrawn="1"/>
        </p:nvCxnSpPr>
        <p:spPr>
          <a:xfrm>
            <a:off x="2565612" y="1423872"/>
            <a:ext cx="4015182" cy="0"/>
          </a:xfrm>
          <a:prstGeom prst="line">
            <a:avLst/>
          </a:prstGeom>
          <a:ln w="6350" cmpd="sng">
            <a:solidFill>
              <a:schemeClr val="accent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367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y Point">
    <p:spTree>
      <p:nvGrpSpPr>
        <p:cNvPr id="1" name=""/>
        <p:cNvGrpSpPr/>
        <p:nvPr/>
      </p:nvGrpSpPr>
      <p:grpSpPr>
        <a:xfrm>
          <a:off x="0" y="0"/>
          <a:ext cx="0" cy="0"/>
          <a:chOff x="0" y="0"/>
          <a:chExt cx="0" cy="0"/>
        </a:xfrm>
      </p:grpSpPr>
      <p:cxnSp>
        <p:nvCxnSpPr>
          <p:cNvPr id="7" name="Straight Connector 6"/>
          <p:cNvCxnSpPr/>
          <p:nvPr userDrawn="1"/>
        </p:nvCxnSpPr>
        <p:spPr>
          <a:xfrm>
            <a:off x="2565612" y="1423872"/>
            <a:ext cx="4015182" cy="0"/>
          </a:xfrm>
          <a:prstGeom prst="line">
            <a:avLst/>
          </a:prstGeom>
          <a:ln w="6350" cmpd="sng">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2565612" y="4238016"/>
            <a:ext cx="4015182" cy="0"/>
          </a:xfrm>
          <a:prstGeom prst="line">
            <a:avLst/>
          </a:prstGeom>
          <a:ln w="635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4" name="Text Placeholder 3"/>
          <p:cNvSpPr>
            <a:spLocks noGrp="1"/>
          </p:cNvSpPr>
          <p:nvPr>
            <p:ph type="body" sz="quarter" idx="10" hasCustomPrompt="1"/>
          </p:nvPr>
        </p:nvSpPr>
        <p:spPr>
          <a:xfrm>
            <a:off x="1848259" y="1714138"/>
            <a:ext cx="5449887" cy="2233613"/>
          </a:xfrm>
          <a:prstGeom prst="rect">
            <a:avLst/>
          </a:prstGeom>
        </p:spPr>
        <p:txBody>
          <a:bodyPr/>
          <a:lstStyle>
            <a:lvl1pPr marL="0" indent="0" algn="ctr">
              <a:buNone/>
              <a:defRPr sz="4000">
                <a:solidFill>
                  <a:schemeClr val="accent5"/>
                </a:solidFill>
                <a:latin typeface="Avenir LT Std 65 Medium" panose="020B0603020203020204" pitchFamily="34" charset="0"/>
              </a:defRPr>
            </a:lvl1pPr>
          </a:lstStyle>
          <a:p>
            <a:pPr lvl="0"/>
            <a:r>
              <a:rPr lang="en-US" dirty="0"/>
              <a:t>Message</a:t>
            </a:r>
            <a:endParaRPr lang="en-AU" dirty="0"/>
          </a:p>
        </p:txBody>
      </p:sp>
    </p:spTree>
    <p:extLst>
      <p:ext uri="{BB962C8B-B14F-4D97-AF65-F5344CB8AC3E}">
        <p14:creationId xmlns:p14="http://schemas.microsoft.com/office/powerpoint/2010/main" val="384051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9" name="Rectangle 8"/>
          <p:cNvSpPr/>
          <p:nvPr userDrawn="1"/>
        </p:nvSpPr>
        <p:spPr>
          <a:xfrm>
            <a:off x="230905" y="224341"/>
            <a:ext cx="8684595" cy="583018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2565612" y="3730016"/>
            <a:ext cx="4015182" cy="0"/>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title" hasCustomPrompt="1"/>
          </p:nvPr>
        </p:nvSpPr>
        <p:spPr>
          <a:xfrm>
            <a:off x="1821583" y="1713087"/>
            <a:ext cx="5471167" cy="693563"/>
          </a:xfrm>
          <a:prstGeom prst="rect">
            <a:avLst/>
          </a:prstGeom>
        </p:spPr>
        <p:txBody>
          <a:bodyPr anchor="t"/>
          <a:lstStyle>
            <a:lvl1pPr algn="ctr">
              <a:defRPr sz="2800" b="0" i="0" u="none" cap="none" baseline="0">
                <a:solidFill>
                  <a:schemeClr val="bg1"/>
                </a:solidFill>
                <a:latin typeface="Avenir LT Std 35 Light" panose="020B0402020203020204" pitchFamily="34" charset="0"/>
                <a:cs typeface="Avenir LT Std 35 Light" panose="020B0402020203020204" pitchFamily="34" charset="0"/>
              </a:defRPr>
            </a:lvl1pPr>
          </a:lstStyle>
          <a:p>
            <a:r>
              <a:rPr lang="en-AU" dirty="0"/>
              <a:t>Section title</a:t>
            </a:r>
            <a:endParaRPr lang="en-US" dirty="0"/>
          </a:p>
        </p:txBody>
      </p:sp>
      <p:sp>
        <p:nvSpPr>
          <p:cNvPr id="23" name="Text Placeholder 22"/>
          <p:cNvSpPr>
            <a:spLocks noGrp="1"/>
          </p:cNvSpPr>
          <p:nvPr>
            <p:ph type="body" sz="quarter" idx="10" hasCustomPrompt="1"/>
          </p:nvPr>
        </p:nvSpPr>
        <p:spPr>
          <a:xfrm>
            <a:off x="1821584" y="2406650"/>
            <a:ext cx="5471166" cy="1096963"/>
          </a:xfrm>
          <a:prstGeom prst="rect">
            <a:avLst/>
          </a:prstGeom>
        </p:spPr>
        <p:txBody>
          <a:bodyPr/>
          <a:lstStyle>
            <a:lvl1pPr marL="0" indent="0" algn="ctr">
              <a:buNone/>
              <a:defRPr sz="3600">
                <a:solidFill>
                  <a:schemeClr val="bg1"/>
                </a:solidFill>
                <a:latin typeface="Avenir LT Std 65 Medium" panose="020B0603020203020204" pitchFamily="34" charset="0"/>
              </a:defRPr>
            </a:lvl1pPr>
          </a:lstStyle>
          <a:p>
            <a:pPr lvl="0"/>
            <a:r>
              <a:rPr lang="en-AU" dirty="0">
                <a:latin typeface="Avenir LT Std 65 Medium" panose="020B0603020203020204" pitchFamily="34" charset="0"/>
              </a:rPr>
              <a:t>Section subtitle</a:t>
            </a:r>
            <a:endParaRPr lang="en-AU" dirty="0"/>
          </a:p>
        </p:txBody>
      </p:sp>
      <p:sp>
        <p:nvSpPr>
          <p:cNvPr id="25" name="Text Placeholder 24"/>
          <p:cNvSpPr>
            <a:spLocks noGrp="1"/>
          </p:cNvSpPr>
          <p:nvPr>
            <p:ph type="body" sz="quarter" idx="11" hasCustomPrompt="1"/>
          </p:nvPr>
        </p:nvSpPr>
        <p:spPr>
          <a:xfrm>
            <a:off x="1819656" y="4489450"/>
            <a:ext cx="5473094" cy="1169988"/>
          </a:xfrm>
          <a:prstGeom prst="rect">
            <a:avLst/>
          </a:prstGeom>
        </p:spPr>
        <p:txBody>
          <a:bodyPr/>
          <a:lstStyle>
            <a:lvl1pPr marL="0" indent="0" algn="ctr">
              <a:buNone/>
              <a:defRPr sz="2400">
                <a:solidFill>
                  <a:schemeClr val="accent5">
                    <a:lumMod val="20000"/>
                    <a:lumOff val="80000"/>
                  </a:schemeClr>
                </a:solidFill>
                <a:latin typeface="Avenir LT Std 35 Light" panose="020B0402020203020204" pitchFamily="34" charset="0"/>
              </a:defRPr>
            </a:lvl1pPr>
          </a:lstStyle>
          <a:p>
            <a:pPr lvl="0"/>
            <a:r>
              <a:rPr lang="en-AU" dirty="0">
                <a:latin typeface="Avenir LT Std 35 Light" panose="020B0402020203020204" pitchFamily="34" charset="0"/>
              </a:rPr>
              <a:t>Section description</a:t>
            </a:r>
            <a:endParaRPr lang="en-AU" dirty="0"/>
          </a:p>
        </p:txBody>
      </p:sp>
    </p:spTree>
    <p:extLst>
      <p:ext uri="{BB962C8B-B14F-4D97-AF65-F5344CB8AC3E}">
        <p14:creationId xmlns:p14="http://schemas.microsoft.com/office/powerpoint/2010/main" val="237190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90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4912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102625" y="6478449"/>
            <a:ext cx="2385551" cy="243493"/>
          </a:xfrm>
          <a:prstGeom prst="rect">
            <a:avLst/>
          </a:prstGeom>
        </p:spPr>
        <p:txBody>
          <a:bodyPr/>
          <a:lstStyle/>
          <a:p>
            <a:fld id="{EFBE2E3F-3EEE-C644-B967-E420C21CAF5E}" type="datetimeFigureOut">
              <a:rPr lang="en-US" smtClean="0"/>
              <a:t>4/26/2017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7644F77-ED8F-F149-B27E-B7BAFAFAED22}" type="slidenum">
              <a:rPr lang="en-US" smtClean="0"/>
              <a:t>‹#›</a:t>
            </a:fld>
            <a:endParaRPr lang="en-US"/>
          </a:p>
        </p:txBody>
      </p:sp>
    </p:spTree>
    <p:extLst>
      <p:ext uri="{BB962C8B-B14F-4D97-AF65-F5344CB8AC3E}">
        <p14:creationId xmlns:p14="http://schemas.microsoft.com/office/powerpoint/2010/main" val="295214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6624"/>
          </a:xfrm>
          <a:prstGeom prst="rect">
            <a:avLst/>
          </a:prstGeom>
        </p:spPr>
        <p:txBody>
          <a:bodyPr/>
          <a:lstStyle>
            <a:lvl1pPr>
              <a:defRPr lang="en-US" sz="2800" b="0" i="0">
                <a:solidFill>
                  <a:schemeClr val="accent5"/>
                </a:solidFill>
                <a:latin typeface="Avenir LT Std 45 Book"/>
                <a:cs typeface="Avenir LT Std 45 Book"/>
              </a:defRPr>
            </a:lvl1pPr>
          </a:lstStyle>
          <a:p>
            <a:pPr lvl="0"/>
            <a:r>
              <a:rPr lang="en-US"/>
              <a:t>Click to edit Master title style</a:t>
            </a:r>
          </a:p>
        </p:txBody>
      </p:sp>
      <p:sp>
        <p:nvSpPr>
          <p:cNvPr id="3" name="Date Placeholder 2"/>
          <p:cNvSpPr>
            <a:spLocks noGrp="1"/>
          </p:cNvSpPr>
          <p:nvPr>
            <p:ph type="dt" sz="half" idx="10"/>
          </p:nvPr>
        </p:nvSpPr>
        <p:spPr>
          <a:xfrm>
            <a:off x="102625" y="6478449"/>
            <a:ext cx="2385551" cy="243493"/>
          </a:xfrm>
          <a:prstGeom prst="rect">
            <a:avLst/>
          </a:prstGeom>
        </p:spPr>
        <p:txBody>
          <a:bodyPr/>
          <a:lstStyle/>
          <a:p>
            <a:fld id="{EFBE2E3F-3EEE-C644-B967-E420C21CAF5E}" type="datetimeFigureOut">
              <a:rPr lang="en-US" smtClean="0"/>
              <a:t>4/26/2017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7644F77-ED8F-F149-B27E-B7BAFAFAED22}" type="slidenum">
              <a:rPr lang="en-US" smtClean="0"/>
              <a:t>‹#›</a:t>
            </a:fld>
            <a:endParaRPr lang="en-US"/>
          </a:p>
        </p:txBody>
      </p:sp>
      <p:cxnSp>
        <p:nvCxnSpPr>
          <p:cNvPr id="6" name="Straight Connector 5"/>
          <p:cNvCxnSpPr/>
          <p:nvPr userDrawn="1"/>
        </p:nvCxnSpPr>
        <p:spPr>
          <a:xfrm>
            <a:off x="2565612" y="1423872"/>
            <a:ext cx="4015182" cy="0"/>
          </a:xfrm>
          <a:prstGeom prst="line">
            <a:avLst/>
          </a:prstGeom>
          <a:ln w="6350" cmpd="sng">
            <a:solidFill>
              <a:schemeClr val="accent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4419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2F2F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3" name="Picture 12" descr="Stacey Barr - Colour.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568523" y="6391867"/>
            <a:ext cx="2006953" cy="378929"/>
          </a:xfrm>
          <a:prstGeom prst="rect">
            <a:avLst/>
          </a:prstGeom>
        </p:spPr>
      </p:pic>
    </p:spTree>
    <p:extLst>
      <p:ext uri="{BB962C8B-B14F-4D97-AF65-F5344CB8AC3E}">
        <p14:creationId xmlns:p14="http://schemas.microsoft.com/office/powerpoint/2010/main" val="2719022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5" r:id="rId5"/>
    <p:sldLayoutId id="2147483652" r:id="rId6"/>
    <p:sldLayoutId id="2147483653" r:id="rId7"/>
    <p:sldLayoutId id="2147483661"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0"/>
          </p:nvPr>
        </p:nvSpPr>
        <p:spPr>
          <a:xfrm>
            <a:off x="917250" y="1139371"/>
            <a:ext cx="7260592" cy="2133027"/>
          </a:xfrm>
        </p:spPr>
        <p:txBody>
          <a:bodyPr/>
          <a:lstStyle/>
          <a:p>
            <a:r>
              <a:rPr lang="en-US" sz="5200" dirty="0"/>
              <a:t>What is good performance measurement practice? </a:t>
            </a:r>
            <a:endParaRPr lang="en-AU" dirty="0"/>
          </a:p>
        </p:txBody>
      </p:sp>
      <p:sp>
        <p:nvSpPr>
          <p:cNvPr id="13" name="Text Placeholder 12"/>
          <p:cNvSpPr>
            <a:spLocks noGrp="1"/>
          </p:cNvSpPr>
          <p:nvPr>
            <p:ph type="body" sz="quarter" idx="11"/>
          </p:nvPr>
        </p:nvSpPr>
        <p:spPr/>
        <p:txBody>
          <a:bodyPr/>
          <a:lstStyle/>
          <a:p>
            <a:r>
              <a:rPr lang="en-US" dirty="0"/>
              <a:t>And how do we make performance measurement easier, faster, more engaging and meaningful?</a:t>
            </a:r>
            <a:endParaRPr lang="en-AU" dirty="0"/>
          </a:p>
        </p:txBody>
      </p:sp>
    </p:spTree>
    <p:extLst>
      <p:ext uri="{BB962C8B-B14F-4D97-AF65-F5344CB8AC3E}">
        <p14:creationId xmlns:p14="http://schemas.microsoft.com/office/powerpoint/2010/main" val="223106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AU" dirty="0"/>
              <a:t>PuMP Diagnostic Discussion Tool</a:t>
            </a:r>
          </a:p>
        </p:txBody>
      </p:sp>
      <p:pic>
        <p:nvPicPr>
          <p:cNvPr id="3" name="Picture 2"/>
          <p:cNvPicPr>
            <a:picLocks noChangeAspect="1"/>
          </p:cNvPicPr>
          <p:nvPr/>
        </p:nvPicPr>
        <p:blipFill>
          <a:blip r:embed="rId3">
            <a:clrChange>
              <a:clrFrom>
                <a:srgbClr val="FFFFFF"/>
              </a:clrFrom>
              <a:clrTo>
                <a:srgbClr val="FFFFFF">
                  <a:alpha val="0"/>
                </a:srgbClr>
              </a:clrTo>
            </a:clrChange>
          </a:blip>
          <a:stretch>
            <a:fillRect/>
          </a:stretch>
        </p:blipFill>
        <p:spPr>
          <a:xfrm>
            <a:off x="729182" y="1720284"/>
            <a:ext cx="7685636" cy="3678820"/>
          </a:xfrm>
          <a:prstGeom prst="rect">
            <a:avLst/>
          </a:prstGeom>
        </p:spPr>
      </p:pic>
    </p:spTree>
    <p:extLst>
      <p:ext uri="{BB962C8B-B14F-4D97-AF65-F5344CB8AC3E}">
        <p14:creationId xmlns:p14="http://schemas.microsoft.com/office/powerpoint/2010/main" val="4205246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We’ll capture our discussion </a:t>
            </a:r>
            <a:br>
              <a:rPr lang="en-AU" dirty="0"/>
            </a:br>
            <a:r>
              <a:rPr lang="en-AU" dirty="0"/>
              <a:t>in a spreadsheet</a:t>
            </a:r>
          </a:p>
        </p:txBody>
      </p:sp>
      <p:pic>
        <p:nvPicPr>
          <p:cNvPr id="4" name="Picture 3"/>
          <p:cNvPicPr>
            <a:picLocks noChangeAspect="1"/>
          </p:cNvPicPr>
          <p:nvPr/>
        </p:nvPicPr>
        <p:blipFill>
          <a:blip r:embed="rId3"/>
          <a:stretch>
            <a:fillRect/>
          </a:stretch>
        </p:blipFill>
        <p:spPr>
          <a:xfrm>
            <a:off x="457200" y="2003791"/>
            <a:ext cx="8229600" cy="2850418"/>
          </a:xfrm>
          <a:prstGeom prst="rect">
            <a:avLst/>
          </a:prstGeom>
        </p:spPr>
      </p:pic>
    </p:spTree>
    <p:extLst>
      <p:ext uri="{BB962C8B-B14F-4D97-AF65-F5344CB8AC3E}">
        <p14:creationId xmlns:p14="http://schemas.microsoft.com/office/powerpoint/2010/main" val="4217021595"/>
      </p:ext>
    </p:extLst>
  </p:cSld>
  <p:clrMapOvr>
    <a:masterClrMapping/>
  </p:clrMapOvr>
</p:sld>
</file>

<file path=ppt/theme/theme1.xml><?xml version="1.0" encoding="utf-8"?>
<a:theme xmlns:a="http://schemas.openxmlformats.org/drawingml/2006/main" name="Office Theme">
  <a:themeElements>
    <a:clrScheme name="PuMP Blueprint">
      <a:dk1>
        <a:srgbClr val="000000"/>
      </a:dk1>
      <a:lt1>
        <a:srgbClr val="FFFFFF"/>
      </a:lt1>
      <a:dk2>
        <a:srgbClr val="4984A0"/>
      </a:dk2>
      <a:lt2>
        <a:srgbClr val="808080"/>
      </a:lt2>
      <a:accent1>
        <a:srgbClr val="879C5E"/>
      </a:accent1>
      <a:accent2>
        <a:srgbClr val="076DAE"/>
      </a:accent2>
      <a:accent3>
        <a:srgbClr val="E0824F"/>
      </a:accent3>
      <a:accent4>
        <a:srgbClr val="CF3302"/>
      </a:accent4>
      <a:accent5>
        <a:srgbClr val="68A0CA"/>
      </a:accent5>
      <a:accent6>
        <a:srgbClr val="36621B"/>
      </a:accent6>
      <a:hlink>
        <a:srgbClr val="CF3302"/>
      </a:hlink>
      <a:folHlink>
        <a:srgbClr val="93C9ED"/>
      </a:folHlink>
    </a:clrScheme>
    <a:fontScheme name="Avenir">
      <a:majorFont>
        <a:latin typeface="Avenir LT Std 45 Book"/>
        <a:ea typeface=""/>
        <a:cs typeface=""/>
      </a:majorFont>
      <a:minorFont>
        <a:latin typeface="Avenir LT Std 3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tacey Barr Basic Template.potx" id="{A5317650-7FEC-4E0D-A39F-35B7DF039D3F}" vid="{D5BE15BF-6E8A-440F-A0C2-D6D5980B712B}"/>
    </a:ext>
  </a:extLst>
</a:theme>
</file>

<file path=ppt/theme/theme2.xml><?xml version="1.0" encoding="utf-8"?>
<a:theme xmlns:a="http://schemas.openxmlformats.org/drawingml/2006/main" name="Office Theme">
  <a:themeElements>
    <a:clrScheme name="Stacey Barr">
      <a:dk1>
        <a:sysClr val="windowText" lastClr="000000"/>
      </a:dk1>
      <a:lt1>
        <a:sysClr val="window" lastClr="FFFFFF"/>
      </a:lt1>
      <a:dk2>
        <a:srgbClr val="3F3F3F"/>
      </a:dk2>
      <a:lt2>
        <a:srgbClr val="EEECE1"/>
      </a:lt2>
      <a:accent1>
        <a:srgbClr val="36621B"/>
      </a:accent1>
      <a:accent2>
        <a:srgbClr val="879C5E"/>
      </a:accent2>
      <a:accent3>
        <a:srgbClr val="076DAE"/>
      </a:accent3>
      <a:accent4>
        <a:srgbClr val="68A0CA"/>
      </a:accent4>
      <a:accent5>
        <a:srgbClr val="CF3302"/>
      </a:accent5>
      <a:accent6>
        <a:srgbClr val="E0824F"/>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Stacey Barr Basic Template</Template>
  <TotalTime>116</TotalTime>
  <Words>529</Words>
  <Application>Microsoft Office PowerPoint</Application>
  <PresentationFormat>On-screen Show (4:3)</PresentationFormat>
  <Paragraphs>63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Avenir LT Std 35 Light</vt:lpstr>
      <vt:lpstr>Avenir LT Std 45 Book</vt:lpstr>
      <vt:lpstr>Avenir LT Std 65 Medium</vt:lpstr>
      <vt:lpstr>Office Theme</vt:lpstr>
      <vt:lpstr>PowerPoint Presentation</vt:lpstr>
      <vt:lpstr>PuMP Diagnostic Discussion Tool</vt:lpstr>
      <vt:lpstr>We’ll capture our discussion  in a spreadsheet</vt:lpstr>
    </vt:vector>
  </TitlesOfParts>
  <Company>TC8KW-9KWRK-KMYHP-2XDFM-XC46M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Barr</dc:creator>
  <cp:lastModifiedBy>Stacey</cp:lastModifiedBy>
  <cp:revision>24</cp:revision>
  <cp:lastPrinted>2017-04-26T06:33:22Z</cp:lastPrinted>
  <dcterms:created xsi:type="dcterms:W3CDTF">2017-04-20T23:42:40Z</dcterms:created>
  <dcterms:modified xsi:type="dcterms:W3CDTF">2017-04-26T06:33:40Z</dcterms:modified>
</cp:coreProperties>
</file>